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D321"/>
    <a:srgbClr val="37BD4D"/>
    <a:srgbClr val="2E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80" d="100"/>
          <a:sy n="80" d="100"/>
        </p:scale>
        <p:origin x="-4488" y="-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08/08/2019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eb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70199" y="5723472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Aplicación de Ecuaciones en C++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096D93-7F1E-4D2F-80DA-162CFD89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b="14901"/>
          <a:stretch/>
        </p:blipFill>
        <p:spPr>
          <a:xfrm>
            <a:off x="13306421" y="7236769"/>
            <a:ext cx="3879399" cy="61603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10CB9D-03C0-4A6F-8034-1313D62153AF}"/>
              </a:ext>
            </a:extLst>
          </p:cNvPr>
          <p:cNvCxnSpPr>
            <a:cxnSpLocks/>
          </p:cNvCxnSpPr>
          <p:nvPr/>
        </p:nvCxnSpPr>
        <p:spPr>
          <a:xfrm flipH="1">
            <a:off x="13306421" y="7236769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A8FF32F-837F-42A8-9619-E71DAABD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" r="12917" b="-5097"/>
          <a:stretch/>
        </p:blipFill>
        <p:spPr>
          <a:xfrm>
            <a:off x="13306423" y="6696200"/>
            <a:ext cx="3879398" cy="5405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F1BFEF-5696-4772-B818-F5CE9D4E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15"/>
          <a:stretch/>
        </p:blipFill>
        <p:spPr>
          <a:xfrm>
            <a:off x="13306424" y="5737760"/>
            <a:ext cx="3879397" cy="9906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>
            <a:off x="13306421" y="6684444"/>
            <a:ext cx="3879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392150" y="5748337"/>
            <a:ext cx="257169" cy="8789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372445" y="6167321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97933"/>
              <a:gd name="adj6" fmla="val -911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en C++ </a:t>
            </a:r>
            <a:r>
              <a:rPr lang="es-NI" sz="1200" b="1" dirty="0" err="1">
                <a:solidFill>
                  <a:prstClr val="black"/>
                </a:solidFill>
              </a:rPr>
              <a:t>odom_trans</a:t>
            </a:r>
            <a:endParaRPr lang="es-NI" sz="1200" b="1" dirty="0">
              <a:solidFill>
                <a:prstClr val="black"/>
              </a:solidFill>
            </a:endParaRPr>
          </a:p>
          <a:p>
            <a:pPr lvl="0" algn="ctr"/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7314071" y="7053645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89494"/>
              <a:gd name="adj6" fmla="val -8971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Publicación del Puntero para alterar la posición del objeto</a:t>
            </a:r>
          </a:p>
        </p:txBody>
      </p:sp>
    </p:spTree>
    <p:extLst>
      <p:ext uri="{BB962C8B-B14F-4D97-AF65-F5344CB8AC3E}">
        <p14:creationId xmlns:p14="http://schemas.microsoft.com/office/powerpoint/2010/main" val="330963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del Cubo en XYZ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DF87A-E686-45C6-881C-E684058B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37042" r="85561" b="35811"/>
          <a:stretch/>
        </p:blipFill>
        <p:spPr>
          <a:xfrm>
            <a:off x="12396782" y="8620130"/>
            <a:ext cx="1695450" cy="1931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BF7A73-8ECD-4B01-AFDD-A4E3283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t="37340" r="68902" b="35513"/>
          <a:stretch/>
        </p:blipFill>
        <p:spPr>
          <a:xfrm>
            <a:off x="14092232" y="8620130"/>
            <a:ext cx="1924055" cy="19315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F46E25-1125-483C-8BD6-D3301B15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2" r="76973" b="7050"/>
          <a:stretch/>
        </p:blipFill>
        <p:spPr>
          <a:xfrm>
            <a:off x="16016287" y="8620128"/>
            <a:ext cx="2895168" cy="1931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A5A85-6BC6-4F18-8E5E-F6FC601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2" t="21292" r="1136" b="19091"/>
          <a:stretch/>
        </p:blipFill>
        <p:spPr>
          <a:xfrm>
            <a:off x="12425343" y="10545794"/>
            <a:ext cx="6417706" cy="424184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2396780" y="9101755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5517091" y="9101754"/>
            <a:ext cx="499196" cy="1109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339215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92572"/>
              <a:gd name="adj6" fmla="val 1247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en la Matriz de Transformación Homogénea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918456" y="9859263"/>
            <a:ext cx="1401329" cy="799159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9875"/>
              <a:gd name="adj5" fmla="val 37484"/>
              <a:gd name="adj6" fmla="val -541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Cilíndricas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con Coordenadas </a:t>
            </a:r>
            <a:r>
              <a:rPr lang="es-NI" sz="1400" b="1" dirty="0" err="1">
                <a:solidFill>
                  <a:prstClr val="black"/>
                </a:solidFill>
              </a:rPr>
              <a:t>Esfericas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269252"/>
            <a:ext cx="989813" cy="94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9B3FF4-F026-40E7-A734-00F8A15B2D2D}"/>
              </a:ext>
            </a:extLst>
          </p:cNvPr>
          <p:cNvSpPr/>
          <p:nvPr/>
        </p:nvSpPr>
        <p:spPr>
          <a:xfrm>
            <a:off x="17331104" y="9388490"/>
            <a:ext cx="1325923" cy="822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4212165" y="12647277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4697074" y="1206950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4973732" y="12445566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5E3718-7391-4E2B-BB9F-051C3508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2" t="23804" r="7599" b="18414"/>
          <a:stretch/>
        </p:blipFill>
        <p:spPr>
          <a:xfrm>
            <a:off x="12405156" y="10401959"/>
            <a:ext cx="4925948" cy="4111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791E81C-3D21-4932-8ED1-1F2D378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64335" r="68159" b="8518"/>
          <a:stretch/>
        </p:blipFill>
        <p:spPr>
          <a:xfrm>
            <a:off x="16140978" y="8620128"/>
            <a:ext cx="1125591" cy="19315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CAB934-9492-4708-8A0C-48AB3A7F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37191" r="68159" b="35663"/>
          <a:stretch/>
        </p:blipFill>
        <p:spPr>
          <a:xfrm>
            <a:off x="14114433" y="8620128"/>
            <a:ext cx="2113747" cy="19315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6AD6CD-0732-49AA-AD1E-97E5E4B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37191" r="85657" b="35663"/>
          <a:stretch/>
        </p:blipFill>
        <p:spPr>
          <a:xfrm>
            <a:off x="12405156" y="8620128"/>
            <a:ext cx="1719556" cy="1931566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11217" y="92030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671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Orientación del modelo en RPY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3225225" y="9101757"/>
            <a:ext cx="792747" cy="144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5D62B6-3D44-4E7A-B46A-F0E3AAB2640B}"/>
              </a:ext>
            </a:extLst>
          </p:cNvPr>
          <p:cNvSpPr/>
          <p:nvPr/>
        </p:nvSpPr>
        <p:spPr>
          <a:xfrm>
            <a:off x="14199893" y="9203026"/>
            <a:ext cx="1456175" cy="106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lobo: línea doblada 22">
            <a:extLst>
              <a:ext uri="{FF2B5EF4-FFF2-40B4-BE49-F238E27FC236}">
                <a16:creationId xmlns:a16="http://schemas.microsoft.com/office/drawing/2014/main" id="{4A99E4C8-487A-46BA-B337-E8CC7428566B}"/>
              </a:ext>
            </a:extLst>
          </p:cNvPr>
          <p:cNvSpPr/>
          <p:nvPr/>
        </p:nvSpPr>
        <p:spPr>
          <a:xfrm>
            <a:off x="12396780" y="7936890"/>
            <a:ext cx="2124941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208315"/>
              <a:gd name="adj6" fmla="val 12410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en la Matriz de Transformación Homogénea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255698" y="7936890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136565"/>
              <a:gd name="adj6" fmla="val -432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Rotación usando </a:t>
            </a:r>
            <a:r>
              <a:rPr lang="es-NI" sz="1400" b="1" dirty="0" err="1">
                <a:solidFill>
                  <a:prstClr val="black"/>
                </a:solidFill>
              </a:rPr>
              <a:t>Cuaterniones</a:t>
            </a:r>
            <a:r>
              <a:rPr lang="es-NI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448486-9B3E-4E31-A54C-1F7D2E857161}"/>
              </a:ext>
            </a:extLst>
          </p:cNvPr>
          <p:cNvSpPr/>
          <p:nvPr/>
        </p:nvSpPr>
        <p:spPr>
          <a:xfrm>
            <a:off x="16265884" y="9101758"/>
            <a:ext cx="872189" cy="13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AC6394F-2022-4A9E-85E9-46632E091661}"/>
              </a:ext>
            </a:extLst>
          </p:cNvPr>
          <p:cNvSpPr txBox="1"/>
          <p:nvPr/>
        </p:nvSpPr>
        <p:spPr>
          <a:xfrm>
            <a:off x="13182238" y="1394634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X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2524509" y="13461639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A286342-A366-4CC6-9779-7EA8913B78F7}"/>
              </a:ext>
            </a:extLst>
          </p:cNvPr>
          <p:cNvSpPr txBox="1"/>
          <p:nvPr/>
        </p:nvSpPr>
        <p:spPr>
          <a:xfrm>
            <a:off x="12886316" y="13560653"/>
            <a:ext cx="48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4D321"/>
                </a:solidFill>
              </a:rPr>
              <a:t>Y</a:t>
            </a:r>
            <a:endParaRPr lang="es-ES" sz="2000" b="1" dirty="0">
              <a:solidFill>
                <a:srgbClr val="54D3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306420" y="8196922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6420" y="8501722"/>
            <a:ext cx="4743449" cy="328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C356D0-79F6-4320-9997-32BCE16D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1" r="2841"/>
          <a:stretch/>
        </p:blipFill>
        <p:spPr>
          <a:xfrm>
            <a:off x="13306420" y="7335204"/>
            <a:ext cx="4743451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95EF7-1813-4B99-9EDB-08C7B25A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45"/>
          <a:stretch/>
        </p:blipFill>
        <p:spPr>
          <a:xfrm>
            <a:off x="13306420" y="6673514"/>
            <a:ext cx="4743449" cy="7334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21318D-2992-4C96-AC66-96CDB2BD7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421" y="6097541"/>
            <a:ext cx="4743450" cy="5810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1455121" y="5930040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base_link y Tool0 de la cadena Cinemática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668444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478513" y="6166983"/>
            <a:ext cx="96809" cy="43707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221961" y="6288964"/>
            <a:ext cx="1284582" cy="630196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120684"/>
              <a:gd name="adj5" fmla="val 91646"/>
              <a:gd name="adj6" fmla="val -1317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archivo URDF en C++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221961" y="748037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56682"/>
              <a:gd name="adj5" fmla="val 35427"/>
              <a:gd name="adj6" fmla="val -875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la Cadena Cinemática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7392294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2CBB8FA-C873-41CE-9B17-D19274B90E43}"/>
              </a:ext>
            </a:extLst>
          </p:cNvPr>
          <p:cNvCxnSpPr>
            <a:cxnSpLocks/>
          </p:cNvCxnSpPr>
          <p:nvPr/>
        </p:nvCxnSpPr>
        <p:spPr>
          <a:xfrm flipH="1" flipV="1">
            <a:off x="13306421" y="816677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 flipV="1">
            <a:off x="13306419" y="8473171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455121" y="7828295"/>
            <a:ext cx="1609639" cy="616035"/>
          </a:xfrm>
          <a:prstGeom prst="borderCallout2">
            <a:avLst>
              <a:gd name="adj1" fmla="val 90095"/>
              <a:gd name="adj2" fmla="val 99781"/>
              <a:gd name="adj3" fmla="val 89786"/>
              <a:gd name="adj4" fmla="val 133111"/>
              <a:gd name="adj5" fmla="val 75007"/>
              <a:gd name="adj6" fmla="val 15167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Puntero con Solución de Cinemática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21961" y="8553221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</p:spTree>
    <p:extLst>
      <p:ext uri="{BB962C8B-B14F-4D97-AF65-F5344CB8AC3E}">
        <p14:creationId xmlns:p14="http://schemas.microsoft.com/office/powerpoint/2010/main" val="133343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106956-CCC0-433B-ABDB-9AB0B466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28397" r="84711" b="28318"/>
          <a:stretch/>
        </p:blipFill>
        <p:spPr>
          <a:xfrm>
            <a:off x="10616931" y="10480913"/>
            <a:ext cx="1739976" cy="30797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08B79-6822-4AB9-96AE-6A148F5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8793" r="72967" b="28814"/>
          <a:stretch/>
        </p:blipFill>
        <p:spPr>
          <a:xfrm>
            <a:off x="17751479" y="10469805"/>
            <a:ext cx="1567543" cy="301636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60288" y="1091575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49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Movimiento en Grados de Cada Joint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372819" y="10737669"/>
            <a:ext cx="814632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C9A056-D6A3-4100-ADF6-0BBA9139B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1" t="46078" r="13799" b="11540"/>
          <a:stretch/>
        </p:blipFill>
        <p:spPr>
          <a:xfrm>
            <a:off x="12296358" y="10473582"/>
            <a:ext cx="5540927" cy="301552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432DF39-B6CF-460F-A507-1F86ABCE7C57}"/>
              </a:ext>
            </a:extLst>
          </p:cNvPr>
          <p:cNvSpPr/>
          <p:nvPr/>
        </p:nvSpPr>
        <p:spPr>
          <a:xfrm>
            <a:off x="18021466" y="10773394"/>
            <a:ext cx="1297556" cy="272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5877274" y="950608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271706"/>
              <a:gd name="adj6" fmla="val -7051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3112795" y="11735269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7B937AC2-B79F-41D2-BD26-CFB0707DCC88}"/>
              </a:ext>
            </a:extLst>
          </p:cNvPr>
          <p:cNvSpPr/>
          <p:nvPr/>
        </p:nvSpPr>
        <p:spPr>
          <a:xfrm>
            <a:off x="15176609" y="13560653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31965"/>
              <a:gd name="adj5" fmla="val -228979"/>
              <a:gd name="adj6" fmla="val -1036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</a:t>
            </a: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9851048" y="10398459"/>
            <a:ext cx="1401329" cy="616035"/>
          </a:xfrm>
          <a:prstGeom prst="borderCallout2">
            <a:avLst>
              <a:gd name="adj1" fmla="val 69798"/>
              <a:gd name="adj2" fmla="val -1700"/>
              <a:gd name="adj3" fmla="val 68687"/>
              <a:gd name="adj4" fmla="val -19304"/>
              <a:gd name="adj5" fmla="val 147642"/>
              <a:gd name="adj6" fmla="val -3837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</p:spTree>
    <p:extLst>
      <p:ext uri="{BB962C8B-B14F-4D97-AF65-F5344CB8AC3E}">
        <p14:creationId xmlns:p14="http://schemas.microsoft.com/office/powerpoint/2010/main" val="196184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D08C7F8-E146-4120-8AE8-C77B136C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16" b="-5787"/>
          <a:stretch/>
        </p:blipFill>
        <p:spPr>
          <a:xfrm>
            <a:off x="13644560" y="11078400"/>
            <a:ext cx="4743449" cy="322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E8608F3-48ED-490D-8139-F8DD5A8A7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41" b="-1379"/>
          <a:stretch/>
        </p:blipFill>
        <p:spPr>
          <a:xfrm>
            <a:off x="13304591" y="8389916"/>
            <a:ext cx="4743449" cy="3283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DCA55D-9E22-40A2-8556-AD2258F2D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6401" r="6471"/>
          <a:stretch/>
        </p:blipFill>
        <p:spPr>
          <a:xfrm>
            <a:off x="13844584" y="6958127"/>
            <a:ext cx="4343400" cy="3566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4D39F9-904F-4D76-A8BC-A6210CE75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584" y="5834177"/>
            <a:ext cx="4343400" cy="1123950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9DA68CB-DA29-44D0-A225-2C80E898428A}"/>
              </a:ext>
            </a:extLst>
          </p:cNvPr>
          <p:cNvCxnSpPr>
            <a:cxnSpLocks/>
          </p:cNvCxnSpPr>
          <p:nvPr/>
        </p:nvCxnSpPr>
        <p:spPr>
          <a:xfrm flipH="1">
            <a:off x="13844585" y="6955514"/>
            <a:ext cx="43433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8388009" y="5826511"/>
            <a:ext cx="1556698" cy="603459"/>
          </a:xfrm>
          <a:prstGeom prst="borderCallout2">
            <a:avLst>
              <a:gd name="adj1" fmla="val 52314"/>
              <a:gd name="adj2" fmla="val -1700"/>
              <a:gd name="adj3" fmla="val 53146"/>
              <a:gd name="adj4" fmla="val -55929"/>
              <a:gd name="adj5" fmla="val 39806"/>
              <a:gd name="adj6" fmla="val -8789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Cinemática inversa por velocidad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1881653" y="5820224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23626"/>
              <a:gd name="adj6" fmla="val 1254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directa del robot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388009" y="6741774"/>
            <a:ext cx="1708370" cy="789318"/>
          </a:xfrm>
          <a:prstGeom prst="borderCallout2">
            <a:avLst>
              <a:gd name="adj1" fmla="val 99891"/>
              <a:gd name="adj2" fmla="val -266"/>
              <a:gd name="adj3" fmla="val 103437"/>
              <a:gd name="adj4" fmla="val -124052"/>
              <a:gd name="adj5" fmla="val 66363"/>
              <a:gd name="adj6" fmla="val -1384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Función del objeto </a:t>
            </a:r>
            <a:r>
              <a:rPr lang="es-NI" sz="1200" b="1" dirty="0" err="1">
                <a:solidFill>
                  <a:prstClr val="black"/>
                </a:solidFill>
              </a:rPr>
              <a:t>Solver</a:t>
            </a:r>
            <a:r>
              <a:rPr lang="es-NI" sz="1200" b="1" dirty="0">
                <a:solidFill>
                  <a:prstClr val="black"/>
                </a:solidFill>
              </a:rPr>
              <a:t> para encontrar la Cinemática inversa.</a:t>
            </a:r>
          </a:p>
        </p:txBody>
      </p:sp>
      <p:sp>
        <p:nvSpPr>
          <p:cNvPr id="27" name="Globo: línea doblada 26">
            <a:extLst>
              <a:ext uri="{FF2B5EF4-FFF2-40B4-BE49-F238E27FC236}">
                <a16:creationId xmlns:a16="http://schemas.microsoft.com/office/drawing/2014/main" id="{439B20A5-6142-4822-AEE1-FFE6FE270236}"/>
              </a:ext>
            </a:extLst>
          </p:cNvPr>
          <p:cNvSpPr/>
          <p:nvPr/>
        </p:nvSpPr>
        <p:spPr>
          <a:xfrm>
            <a:off x="11881652" y="6647496"/>
            <a:ext cx="1609639" cy="616035"/>
          </a:xfrm>
          <a:prstGeom prst="borderCallout2">
            <a:avLst>
              <a:gd name="adj1" fmla="val 6364"/>
              <a:gd name="adj2" fmla="val 101238"/>
              <a:gd name="adj3" fmla="val 6055"/>
              <a:gd name="adj4" fmla="val 114175"/>
              <a:gd name="adj5" fmla="val -63911"/>
              <a:gd name="adj6" fmla="val 13929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Solución de Cinemática Inversa</a:t>
            </a:r>
          </a:p>
        </p:txBody>
      </p:sp>
    </p:spTree>
    <p:extLst>
      <p:ext uri="{BB962C8B-B14F-4D97-AF65-F5344CB8AC3E}">
        <p14:creationId xmlns:p14="http://schemas.microsoft.com/office/powerpoint/2010/main" val="400582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1489A7-0C4E-47CE-9777-189110F39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2060" r="67548" b="50000"/>
          <a:stretch/>
        </p:blipFill>
        <p:spPr>
          <a:xfrm>
            <a:off x="11385616" y="10389168"/>
            <a:ext cx="9776214" cy="3849233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558285" y="10992618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39838"/>
              <a:gd name="adj6" fmla="val 1337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deseada de la herramienta del robot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64E231-ABEA-4CDA-9390-D686ADFA5CE8}"/>
              </a:ext>
            </a:extLst>
          </p:cNvPr>
          <p:cNvSpPr/>
          <p:nvPr/>
        </p:nvSpPr>
        <p:spPr>
          <a:xfrm>
            <a:off x="11462671" y="10885715"/>
            <a:ext cx="3589760" cy="261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C56D2A7D-3FA3-4DF1-8F32-80EAE01A036E}"/>
              </a:ext>
            </a:extLst>
          </p:cNvPr>
          <p:cNvSpPr/>
          <p:nvPr/>
        </p:nvSpPr>
        <p:spPr>
          <a:xfrm>
            <a:off x="17894200" y="9204297"/>
            <a:ext cx="1401329" cy="616035"/>
          </a:xfrm>
          <a:prstGeom prst="borderCallout2">
            <a:avLst>
              <a:gd name="adj1" fmla="val 81216"/>
              <a:gd name="adj2" fmla="val 100361"/>
              <a:gd name="adj3" fmla="val 116262"/>
              <a:gd name="adj4" fmla="val 126146"/>
              <a:gd name="adj5" fmla="val 305960"/>
              <a:gd name="adj6" fmla="val 1269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en el LVR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F65A08-6CE0-429E-A203-BF395410A2C9}"/>
              </a:ext>
            </a:extLst>
          </p:cNvPr>
          <p:cNvSpPr txBox="1"/>
          <p:nvPr/>
        </p:nvSpPr>
        <p:spPr>
          <a:xfrm>
            <a:off x="18644808" y="11744813"/>
            <a:ext cx="6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Tool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1" name="Globo: línea doblada 30">
            <a:extLst>
              <a:ext uri="{FF2B5EF4-FFF2-40B4-BE49-F238E27FC236}">
                <a16:creationId xmlns:a16="http://schemas.microsoft.com/office/drawing/2014/main" id="{76D7EC92-247A-4DF5-8EDB-5771F8FC92A2}"/>
              </a:ext>
            </a:extLst>
          </p:cNvPr>
          <p:cNvSpPr/>
          <p:nvPr/>
        </p:nvSpPr>
        <p:spPr>
          <a:xfrm>
            <a:off x="16492871" y="14152953"/>
            <a:ext cx="1401329" cy="616035"/>
          </a:xfrm>
          <a:prstGeom prst="borderCallout2">
            <a:avLst>
              <a:gd name="adj1" fmla="val 32101"/>
              <a:gd name="adj2" fmla="val 100839"/>
              <a:gd name="adj3" fmla="val -270588"/>
              <a:gd name="adj4" fmla="val 100843"/>
              <a:gd name="adj5" fmla="val -350307"/>
              <a:gd name="adj6" fmla="val 1591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la Herramienta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46FA3C4-DC20-456D-874D-2D12EA903F9F}"/>
              </a:ext>
            </a:extLst>
          </p:cNvPr>
          <p:cNvSpPr/>
          <p:nvPr/>
        </p:nvSpPr>
        <p:spPr>
          <a:xfrm>
            <a:off x="9635341" y="13079326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115340"/>
              <a:gd name="adj4" fmla="val 100338"/>
              <a:gd name="adj5" fmla="val 134129"/>
              <a:gd name="adj6" fmla="val 1126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Posición de los Joints del Robot calculada en KDL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88A64EF-6F47-4C9D-B459-A863D8BE3365}"/>
              </a:ext>
            </a:extLst>
          </p:cNvPr>
          <p:cNvSpPr/>
          <p:nvPr/>
        </p:nvSpPr>
        <p:spPr>
          <a:xfrm>
            <a:off x="11385615" y="13560653"/>
            <a:ext cx="3790994" cy="6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5F0D23-2B0A-4F0F-9ED8-6968158D5626}"/>
              </a:ext>
            </a:extLst>
          </p:cNvPr>
          <p:cNvSpPr/>
          <p:nvPr/>
        </p:nvSpPr>
        <p:spPr>
          <a:xfrm>
            <a:off x="19970815" y="13887660"/>
            <a:ext cx="1191014" cy="3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0071C4E-E587-4CF3-A8B4-B6475420C3D3}"/>
              </a:ext>
            </a:extLst>
          </p:cNvPr>
          <p:cNvSpPr/>
          <p:nvPr/>
        </p:nvSpPr>
        <p:spPr>
          <a:xfrm>
            <a:off x="21357756" y="13709875"/>
            <a:ext cx="1554349" cy="675687"/>
          </a:xfrm>
          <a:prstGeom prst="borderCallout2">
            <a:avLst>
              <a:gd name="adj1" fmla="val 87195"/>
              <a:gd name="adj2" fmla="val 800"/>
              <a:gd name="adj3" fmla="val 77462"/>
              <a:gd name="adj4" fmla="val -12003"/>
              <a:gd name="adj5" fmla="val 78580"/>
              <a:gd name="adj6" fmla="val -2871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 de medición dentro del Panel</a:t>
            </a:r>
          </a:p>
        </p:txBody>
      </p:sp>
    </p:spTree>
    <p:extLst>
      <p:ext uri="{BB962C8B-B14F-4D97-AF65-F5344CB8AC3E}">
        <p14:creationId xmlns:p14="http://schemas.microsoft.com/office/powerpoint/2010/main" val="41258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25DC02-3E6C-4826-A470-5E5658D4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513" y="7198548"/>
            <a:ext cx="4733924" cy="4953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4FEB95D-D640-43FB-A44F-86879EED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8021256" y="5630895"/>
            <a:ext cx="741181" cy="394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DE6B0D-EB16-4A4F-9BF4-055B221C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538" y="6030368"/>
            <a:ext cx="3257550" cy="5810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496359-3DAD-4926-9091-68BF1578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r="20404" b="7632"/>
          <a:stretch/>
        </p:blipFill>
        <p:spPr>
          <a:xfrm>
            <a:off x="17251497" y="5948860"/>
            <a:ext cx="1510940" cy="6301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8C7E6F-8693-47B1-A1E9-70D85C05F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513" y="6575397"/>
            <a:ext cx="4371975" cy="6191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174291" y="6603536"/>
            <a:ext cx="160963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73376"/>
              <a:gd name="adj6" fmla="val 1154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Joints, 3 Grados de Libertad.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8200463" y="9432758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F6011-CAD0-4292-B3F5-A2F6CF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33"/>
          <a:stretch/>
        </p:blipFill>
        <p:spPr>
          <a:xfrm>
            <a:off x="14028513" y="5644105"/>
            <a:ext cx="4171950" cy="351917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005585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33D5E06E-4C26-4E25-86DD-35CFEA69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9" t="-5313" b="7632"/>
          <a:stretch/>
        </p:blipFill>
        <p:spPr>
          <a:xfrm>
            <a:off x="15892260" y="6549093"/>
            <a:ext cx="2870177" cy="630196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6584922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14028513" y="7188237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12624804" y="5416351"/>
            <a:ext cx="1245512" cy="493607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Objeto con Cadena a definir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12484267" y="5968917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Cadena Con robot y sus elementos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6017679" y="6659608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861609" y="6524561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3432"/>
              <a:gd name="adj4" fmla="val -181486"/>
              <a:gd name="adj5" fmla="val 61418"/>
              <a:gd name="adj6" fmla="val -2022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Joints de la cadena Cinemática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007020" y="7215386"/>
            <a:ext cx="1401329" cy="467471"/>
          </a:xfrm>
          <a:prstGeom prst="borderCallout2">
            <a:avLst>
              <a:gd name="adj1" fmla="val 69798"/>
              <a:gd name="adj2" fmla="val -1700"/>
              <a:gd name="adj3" fmla="val 70725"/>
              <a:gd name="adj4" fmla="val -13860"/>
              <a:gd name="adj5" fmla="val 51727"/>
              <a:gd name="adj6" fmla="val -2503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Valores de Denavit Hartenberg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8513229" y="7240696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13977992" y="6087483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8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ED530EA-4F08-4088-8668-C7F158C9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40" y="5822770"/>
            <a:ext cx="3819525" cy="1324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43C662-19DF-4504-BC93-2FEF5D2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892" y="3866872"/>
            <a:ext cx="4170166" cy="2044344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99231" y="6780121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sp>
        <p:nvSpPr>
          <p:cNvPr id="25" name="Globo: línea doblada 24">
            <a:extLst>
              <a:ext uri="{FF2B5EF4-FFF2-40B4-BE49-F238E27FC236}">
                <a16:creationId xmlns:a16="http://schemas.microsoft.com/office/drawing/2014/main" id="{8502DC01-4BDE-41CE-A7D6-611EDB1A12EF}"/>
              </a:ext>
            </a:extLst>
          </p:cNvPr>
          <p:cNvSpPr/>
          <p:nvPr/>
        </p:nvSpPr>
        <p:spPr>
          <a:xfrm>
            <a:off x="14159405" y="14447209"/>
            <a:ext cx="1401329" cy="467471"/>
          </a:xfrm>
          <a:prstGeom prst="borderCallout2">
            <a:avLst>
              <a:gd name="adj1" fmla="val 99891"/>
              <a:gd name="adj2" fmla="val -266"/>
              <a:gd name="adj3" fmla="val 100929"/>
              <a:gd name="adj4" fmla="val -139861"/>
              <a:gd name="adj5" fmla="val 54773"/>
              <a:gd name="adj6" fmla="val -1621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Datos de la Cinemática Directa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6625" y="3956050"/>
            <a:ext cx="0" cy="33006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99133A-4789-4E69-9E43-F0E856CD7576}"/>
              </a:ext>
            </a:extLst>
          </p:cNvPr>
          <p:cNvCxnSpPr>
            <a:cxnSpLocks/>
          </p:cNvCxnSpPr>
          <p:nvPr/>
        </p:nvCxnSpPr>
        <p:spPr>
          <a:xfrm flipH="1" flipV="1">
            <a:off x="9987455" y="12202688"/>
            <a:ext cx="4743450" cy="58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99231" y="4029812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Denavit – Hartenberg (DH)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99231" y="5822770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sp>
        <p:nvSpPr>
          <p:cNvPr id="29" name="Abrir llave 28">
            <a:extLst>
              <a:ext uri="{FF2B5EF4-FFF2-40B4-BE49-F238E27FC236}">
                <a16:creationId xmlns:a16="http://schemas.microsoft.com/office/drawing/2014/main" id="{4B85E811-1128-4001-AC3A-E89F29C11024}"/>
              </a:ext>
            </a:extLst>
          </p:cNvPr>
          <p:cNvSpPr/>
          <p:nvPr/>
        </p:nvSpPr>
        <p:spPr>
          <a:xfrm rot="10800000">
            <a:off x="11976621" y="11674059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DF44DB79-A2C0-4594-9DED-58A8BD4D7B86}"/>
              </a:ext>
            </a:extLst>
          </p:cNvPr>
          <p:cNvSpPr/>
          <p:nvPr/>
        </p:nvSpPr>
        <p:spPr>
          <a:xfrm rot="10800000">
            <a:off x="14472171" y="12255147"/>
            <a:ext cx="96809" cy="4762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8CAC5FBF-3A42-47E6-8424-F36B9439DD73}"/>
              </a:ext>
            </a:extLst>
          </p:cNvPr>
          <p:cNvSpPr/>
          <p:nvPr/>
        </p:nvSpPr>
        <p:spPr>
          <a:xfrm>
            <a:off x="9936934" y="11101934"/>
            <a:ext cx="119008" cy="41944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833D2-D2C4-4009-BF8C-E32CE6EE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775" y="3974086"/>
            <a:ext cx="3789913" cy="3295318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124605" y="5768516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5810608" y="4573946"/>
            <a:ext cx="1284582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85601"/>
              <a:gd name="adj6" fmla="val -11226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3 DOF Modelado con DH</a:t>
            </a:r>
          </a:p>
        </p:txBody>
      </p:sp>
    </p:spTree>
    <p:extLst>
      <p:ext uri="{BB962C8B-B14F-4D97-AF65-F5344CB8AC3E}">
        <p14:creationId xmlns:p14="http://schemas.microsoft.com/office/powerpoint/2010/main" val="7143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79FDE8-4C1A-4EB2-AD6B-66E1540A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42470" r="66081" b="30855"/>
          <a:stretch/>
        </p:blipFill>
        <p:spPr>
          <a:xfrm>
            <a:off x="8092498" y="5449045"/>
            <a:ext cx="3789913" cy="1951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EECB36-D7B8-4FCE-B53F-2293DD5E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>
          <a:xfrm>
            <a:off x="8044743" y="3945794"/>
            <a:ext cx="3906155" cy="1536320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709404" y="7092347"/>
            <a:ext cx="1296622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268063"/>
              <a:gd name="adj5" fmla="val 52760"/>
              <a:gd name="adj6" fmla="val 32409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Apertura de los ángulos de los Joints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19BE16A-6F53-412A-8319-C7B201D7D687}"/>
              </a:ext>
            </a:extLst>
          </p:cNvPr>
          <p:cNvCxnSpPr>
            <a:cxnSpLocks/>
          </p:cNvCxnSpPr>
          <p:nvPr/>
        </p:nvCxnSpPr>
        <p:spPr>
          <a:xfrm flipV="1">
            <a:off x="1188241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6734959" y="4097919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6630"/>
              <a:gd name="adj4" fmla="val 117816"/>
              <a:gd name="adj5" fmla="val 86585"/>
              <a:gd name="adj6" fmla="val 13179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Parámetros de (DH) IRB120</a:t>
            </a: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6768066" y="6152762"/>
            <a:ext cx="1245512" cy="543886"/>
          </a:xfrm>
          <a:prstGeom prst="borderCallout2">
            <a:avLst>
              <a:gd name="adj1" fmla="val 63615"/>
              <a:gd name="adj2" fmla="val 99781"/>
              <a:gd name="adj3" fmla="val 61555"/>
              <a:gd name="adj4" fmla="val 110933"/>
              <a:gd name="adj5" fmla="val 60283"/>
              <a:gd name="adj6" fmla="val 11343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Ingreso de Parámetros en Widgets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DA96C56-1E69-46A8-89C3-6B2363577972}"/>
              </a:ext>
            </a:extLst>
          </p:cNvPr>
          <p:cNvCxnSpPr>
            <a:cxnSpLocks/>
          </p:cNvCxnSpPr>
          <p:nvPr/>
        </p:nvCxnSpPr>
        <p:spPr>
          <a:xfrm flipH="1" flipV="1">
            <a:off x="8098815" y="5482113"/>
            <a:ext cx="378359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CF503C-463C-4A85-8A04-A2B6FB1AF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7" r="13033"/>
          <a:stretch/>
        </p:blipFill>
        <p:spPr>
          <a:xfrm>
            <a:off x="11930166" y="3956050"/>
            <a:ext cx="3024452" cy="344431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C0FE98F-0D9E-4DC9-B9B8-22FCDA04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r="63623"/>
          <a:stretch/>
        </p:blipFill>
        <p:spPr>
          <a:xfrm>
            <a:off x="14937143" y="3945794"/>
            <a:ext cx="1310181" cy="3444315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4918442" y="3294588"/>
            <a:ext cx="1337557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81632"/>
              <a:gd name="adj5" fmla="val 174272"/>
              <a:gd name="adj6" fmla="val -12215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Robot de ABB de 6  DOF Modelado con DH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60CD17A-0848-4537-B4F1-243AD29FAF94}"/>
              </a:ext>
            </a:extLst>
          </p:cNvPr>
          <p:cNvCxnSpPr>
            <a:cxnSpLocks/>
          </p:cNvCxnSpPr>
          <p:nvPr/>
        </p:nvCxnSpPr>
        <p:spPr>
          <a:xfrm flipV="1">
            <a:off x="14952761" y="3956050"/>
            <a:ext cx="4214" cy="34443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lobo: línea doblada 29">
            <a:extLst>
              <a:ext uri="{FF2B5EF4-FFF2-40B4-BE49-F238E27FC236}">
                <a16:creationId xmlns:a16="http://schemas.microsoft.com/office/drawing/2014/main" id="{176BC354-DB01-4EA5-9527-0A34701A3077}"/>
              </a:ext>
            </a:extLst>
          </p:cNvPr>
          <p:cNvSpPr/>
          <p:nvPr/>
        </p:nvSpPr>
        <p:spPr>
          <a:xfrm>
            <a:off x="14998159" y="6795084"/>
            <a:ext cx="1296622" cy="616035"/>
          </a:xfrm>
          <a:prstGeom prst="borderCallout2">
            <a:avLst>
              <a:gd name="adj1" fmla="val -2336"/>
              <a:gd name="adj2" fmla="val 82151"/>
              <a:gd name="adj3" fmla="val -95416"/>
              <a:gd name="adj4" fmla="val 82944"/>
              <a:gd name="adj5" fmla="val -198752"/>
              <a:gd name="adj6" fmla="val 518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Cinemática Directa del modelo</a:t>
            </a:r>
          </a:p>
        </p:txBody>
      </p:sp>
    </p:spTree>
    <p:extLst>
      <p:ext uri="{BB962C8B-B14F-4D97-AF65-F5344CB8AC3E}">
        <p14:creationId xmlns:p14="http://schemas.microsoft.com/office/powerpoint/2010/main" val="33325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2A119-07D6-486E-B94D-0E228203A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32220" r="33386" b="5621"/>
          <a:stretch/>
        </p:blipFill>
        <p:spPr>
          <a:xfrm>
            <a:off x="9706708" y="3782821"/>
            <a:ext cx="8043372" cy="454711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</p:spTree>
    <p:extLst>
      <p:ext uri="{BB962C8B-B14F-4D97-AF65-F5344CB8AC3E}">
        <p14:creationId xmlns:p14="http://schemas.microsoft.com/office/powerpoint/2010/main" val="179558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939085" y="4305994"/>
            <a:ext cx="1424496" cy="630196"/>
          </a:xfrm>
          <a:prstGeom prst="borderCallout2">
            <a:avLst>
              <a:gd name="adj1" fmla="val 31520"/>
              <a:gd name="adj2" fmla="val -217"/>
              <a:gd name="adj3" fmla="val 31416"/>
              <a:gd name="adj4" fmla="val -44469"/>
              <a:gd name="adj5" fmla="val 202910"/>
              <a:gd name="adj6" fmla="val -8667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del Robot en la Interfaz plugin RVIZ</a:t>
            </a:r>
          </a:p>
        </p:txBody>
      </p:sp>
      <p:sp>
        <p:nvSpPr>
          <p:cNvPr id="24" name="Globo: línea doblada 23">
            <a:extLst>
              <a:ext uri="{FF2B5EF4-FFF2-40B4-BE49-F238E27FC236}">
                <a16:creationId xmlns:a16="http://schemas.microsoft.com/office/drawing/2014/main" id="{192B215F-6D68-479D-A084-346979AE63D2}"/>
              </a:ext>
            </a:extLst>
          </p:cNvPr>
          <p:cNvSpPr/>
          <p:nvPr/>
        </p:nvSpPr>
        <p:spPr>
          <a:xfrm>
            <a:off x="8461196" y="4005057"/>
            <a:ext cx="1245512" cy="616035"/>
          </a:xfrm>
          <a:prstGeom prst="borderCallout2">
            <a:avLst>
              <a:gd name="adj1" fmla="val 68869"/>
              <a:gd name="adj2" fmla="val 99781"/>
              <a:gd name="adj3" fmla="val 68583"/>
              <a:gd name="adj4" fmla="val 121680"/>
              <a:gd name="adj5" fmla="val 127599"/>
              <a:gd name="adj6" fmla="val 15014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Gráficos </a:t>
            </a:r>
            <a:r>
              <a:rPr lang="es-NI" sz="1200" b="1" dirty="0" err="1">
                <a:solidFill>
                  <a:prstClr val="black"/>
                </a:solidFill>
              </a:rPr>
              <a:t>QCustomPlot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8" name="Globo: línea doblada 27">
            <a:extLst>
              <a:ext uri="{FF2B5EF4-FFF2-40B4-BE49-F238E27FC236}">
                <a16:creationId xmlns:a16="http://schemas.microsoft.com/office/drawing/2014/main" id="{C5E2A9D5-748F-4194-9A8D-40BFAD3291D5}"/>
              </a:ext>
            </a:extLst>
          </p:cNvPr>
          <p:cNvSpPr/>
          <p:nvPr/>
        </p:nvSpPr>
        <p:spPr>
          <a:xfrm>
            <a:off x="8250066" y="6343249"/>
            <a:ext cx="1415458" cy="616035"/>
          </a:xfrm>
          <a:prstGeom prst="borderCallout2">
            <a:avLst>
              <a:gd name="adj1" fmla="val 81193"/>
              <a:gd name="adj2" fmla="val 99781"/>
              <a:gd name="adj3" fmla="val 57649"/>
              <a:gd name="adj4" fmla="val 114333"/>
              <a:gd name="adj5" fmla="val 17315"/>
              <a:gd name="adj6" fmla="val 11428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Movimiento de Joints con respecto al tiempo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F6725F-121C-4DFA-B1DF-99D4309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02" y="4149409"/>
            <a:ext cx="4933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3300</TotalTime>
  <Words>901</Words>
  <Application>Microsoft Office PowerPoint</Application>
  <PresentationFormat>Personalizado</PresentationFormat>
  <Paragraphs>222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111</cp:revision>
  <dcterms:created xsi:type="dcterms:W3CDTF">2019-01-20T17:33:17Z</dcterms:created>
  <dcterms:modified xsi:type="dcterms:W3CDTF">2019-08-09T05:49:37Z</dcterms:modified>
</cp:coreProperties>
</file>